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60000" cx="10692000"/>
  <p:notesSz cx="7560000" cy="10692000"/>
  <p:embeddedFontLst>
    <p:embeddedFont>
      <p:font typeface="IBM Plex Sans"/>
      <p:regular r:id="rId7"/>
      <p:bold r:id="rId8"/>
      <p:italic r:id="rId9"/>
      <p:boldItalic r:id="rId10"/>
    </p:embeddedFont>
    <p:embeddedFont>
      <p:font typeface="IBM Plex Sans Ligh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60">
          <p15:clr>
            <a:srgbClr val="A4A3A4"/>
          </p15:clr>
        </p15:guide>
        <p15:guide id="2" pos="6552">
          <p15:clr>
            <a:srgbClr val="A4A3A4"/>
          </p15:clr>
        </p15:guide>
        <p15:guide id="3" orient="horz" pos="212">
          <p15:clr>
            <a:srgbClr val="A4A3A4"/>
          </p15:clr>
        </p15:guide>
        <p15:guide id="4" orient="horz" pos="4570">
          <p15:clr>
            <a:srgbClr val="A4A3A4"/>
          </p15:clr>
        </p15:guide>
        <p15:guide id="5" pos="3368">
          <p15:clr>
            <a:srgbClr val="A4A3A4"/>
          </p15:clr>
        </p15:guide>
        <p15:guide id="6" orient="horz" pos="1800">
          <p15:clr>
            <a:srgbClr val="A4A3A4"/>
          </p15:clr>
        </p15:guide>
        <p15:guide id="7" pos="4553">
          <p15:clr>
            <a:srgbClr val="A4A3A4"/>
          </p15:clr>
        </p15:guide>
        <p15:guide id="8" pos="4298">
          <p15:clr>
            <a:srgbClr val="A4A3A4"/>
          </p15:clr>
        </p15:guide>
        <p15:guide id="9" pos="3496">
          <p15:clr>
            <a:srgbClr val="9AA0A6"/>
          </p15:clr>
        </p15:guide>
        <p15:guide id="10" orient="horz" pos="911">
          <p15:clr>
            <a:srgbClr val="9AA0A6"/>
          </p15:clr>
        </p15:guide>
        <p15:guide id="11" orient="horz" pos="2182">
          <p15:clr>
            <a:srgbClr val="9AA0A6"/>
          </p15:clr>
        </p15:guide>
        <p15:guide id="12" pos="2363">
          <p15:clr>
            <a:srgbClr val="9AA0A6"/>
          </p15:clr>
        </p15:guide>
        <p15:guide id="13" pos="227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0"/>
        <p:guide pos="6552"/>
        <p:guide pos="212" orient="horz"/>
        <p:guide pos="4570" orient="horz"/>
        <p:guide pos="3368"/>
        <p:guide pos="1800" orient="horz"/>
        <p:guide pos="4553"/>
        <p:guide pos="4298"/>
        <p:guide pos="3496"/>
        <p:guide pos="911" orient="horz"/>
        <p:guide pos="2182" orient="horz"/>
        <p:guide pos="2363"/>
        <p:guide pos="22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SansLight-regular.fntdata"/><Relationship Id="rId10" Type="http://schemas.openxmlformats.org/officeDocument/2006/relationships/font" Target="fonts/IBMPlexSans-boldItalic.fntdata"/><Relationship Id="rId13" Type="http://schemas.openxmlformats.org/officeDocument/2006/relationships/font" Target="fonts/IBMPlexSansLight-italic.fntdata"/><Relationship Id="rId12" Type="http://schemas.openxmlformats.org/officeDocument/2006/relationships/font" Target="fonts/IBMPlexSansLight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IBMPlexSans-italic.fntdata"/><Relationship Id="rId14" Type="http://schemas.openxmlformats.org/officeDocument/2006/relationships/font" Target="fonts/IBMPlexSansLigh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IBMPlexSans-regular.fntdata"/><Relationship Id="rId8" Type="http://schemas.openxmlformats.org/officeDocument/2006/relationships/font" Target="fonts/IBMPlexSa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10cbd5fd6_0_84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10cbd5fd6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0" y="-75"/>
            <a:ext cx="106920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0" y="542200"/>
            <a:ext cx="6072900" cy="68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VALUE PROPOSITION CANVAS</a:t>
            </a:r>
            <a:endParaRPr>
              <a:solidFill>
                <a:srgbClr val="8D86FC"/>
              </a:solidFill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468925" y="1780950"/>
            <a:ext cx="3772500" cy="36564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8D86FC"/>
              </a:solidFill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6560900" y="1780950"/>
            <a:ext cx="3654600" cy="3656400"/>
          </a:xfrm>
          <a:prstGeom prst="ellipse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8D86FC"/>
              </a:solidFill>
            </a:endParaRPr>
          </a:p>
        </p:txBody>
      </p:sp>
      <p:cxnSp>
        <p:nvCxnSpPr>
          <p:cNvPr id="58" name="Google Shape;58;p13"/>
          <p:cNvCxnSpPr/>
          <p:nvPr/>
        </p:nvCxnSpPr>
        <p:spPr>
          <a:xfrm>
            <a:off x="510550" y="1804700"/>
            <a:ext cx="1885200" cy="18261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9" name="Google Shape;59;p13"/>
          <p:cNvCxnSpPr/>
          <p:nvPr/>
        </p:nvCxnSpPr>
        <p:spPr>
          <a:xfrm flipH="1">
            <a:off x="491075" y="3630875"/>
            <a:ext cx="1924200" cy="1806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0" name="Google Shape;60;p13"/>
          <p:cNvCxnSpPr>
            <a:stCxn id="57" idx="7"/>
          </p:cNvCxnSpPr>
          <p:nvPr/>
        </p:nvCxnSpPr>
        <p:spPr>
          <a:xfrm flipH="1">
            <a:off x="8325796" y="2316417"/>
            <a:ext cx="1354500" cy="1314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1" name="Google Shape;61;p13"/>
          <p:cNvCxnSpPr>
            <a:stCxn id="57" idx="5"/>
          </p:cNvCxnSpPr>
          <p:nvPr/>
        </p:nvCxnSpPr>
        <p:spPr>
          <a:xfrm rot="10800000">
            <a:off x="8325796" y="3630783"/>
            <a:ext cx="1354500" cy="12711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2" name="Google Shape;62;p13"/>
          <p:cNvSpPr/>
          <p:nvPr/>
        </p:nvSpPr>
        <p:spPr>
          <a:xfrm>
            <a:off x="4586150" y="1804700"/>
            <a:ext cx="1663800" cy="36564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8D86FC"/>
              </a:solidFill>
            </a:endParaRPr>
          </a:p>
        </p:txBody>
      </p:sp>
      <p:cxnSp>
        <p:nvCxnSpPr>
          <p:cNvPr id="63" name="Google Shape;63;p13"/>
          <p:cNvCxnSpPr/>
          <p:nvPr/>
        </p:nvCxnSpPr>
        <p:spPr>
          <a:xfrm flipH="1" rot="10800000">
            <a:off x="2395639" y="3613189"/>
            <a:ext cx="2170800" cy="177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4" name="Google Shape;64;p13"/>
          <p:cNvCxnSpPr/>
          <p:nvPr/>
        </p:nvCxnSpPr>
        <p:spPr>
          <a:xfrm rot="10800000">
            <a:off x="6249950" y="3613264"/>
            <a:ext cx="2095500" cy="177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5" name="Google Shape;65;p13"/>
          <p:cNvSpPr txBox="1"/>
          <p:nvPr/>
        </p:nvSpPr>
        <p:spPr>
          <a:xfrm>
            <a:off x="3092200" y="1806600"/>
            <a:ext cx="1041900" cy="33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Gain Creators</a:t>
            </a:r>
            <a:endParaRPr b="1" sz="10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3092200" y="5083200"/>
            <a:ext cx="1041900" cy="33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Pain Relievers</a:t>
            </a:r>
            <a:endParaRPr b="1" sz="10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517489" y="3475200"/>
            <a:ext cx="1663800" cy="33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Products &amp; Services</a:t>
            </a:r>
            <a:endParaRPr b="1" sz="10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6594675" y="3127625"/>
            <a:ext cx="1041900" cy="33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Gains</a:t>
            </a:r>
            <a:endParaRPr b="1" sz="10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6614311" y="3756861"/>
            <a:ext cx="1041900" cy="33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Pains</a:t>
            </a:r>
            <a:endParaRPr b="1" sz="10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8932200" y="3441150"/>
            <a:ext cx="1191000" cy="33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Customer Jobs</a:t>
            </a:r>
            <a:endParaRPr b="1" sz="10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4887250" y="3361647"/>
            <a:ext cx="1041900" cy="49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Value Proposition</a:t>
            </a:r>
            <a:endParaRPr b="1" sz="12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488561" y="5519933"/>
            <a:ext cx="1041900" cy="33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IBM Plex Sans"/>
                <a:ea typeface="IBM Plex Sans"/>
                <a:cs typeface="IBM Plex Sans"/>
                <a:sym typeface="IBM Plex Sans"/>
              </a:rPr>
              <a:t>VALUE MAP</a:t>
            </a:r>
            <a:endParaRPr b="1" sz="10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8087250" y="5519945"/>
            <a:ext cx="1885200" cy="33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IBM Plex Sans"/>
                <a:ea typeface="IBM Plex Sans"/>
                <a:cs typeface="IBM Plex Sans"/>
                <a:sym typeface="IBM Plex Sans"/>
              </a:rPr>
              <a:t>CUSTOMER PROFILE MAP</a:t>
            </a:r>
            <a:endParaRPr b="1" sz="10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0" y="0"/>
            <a:ext cx="10711500" cy="3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857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THE FINLAB TOOLKIT | TOOLCARD</a:t>
            </a:r>
            <a:endParaRPr b="1" sz="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